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yle" initials="K" lastIdx="1" clrIdx="0">
    <p:extLst/>
  </p:cmAuthor>
  <p:cmAuthor id="2" name="krbubeck" initials="KRB" lastIdx="5" clrIdx="1">
    <p:extLst/>
  </p:cmAuthor>
  <p:cmAuthor id="3" name="kyle bubeck" initials="kb" lastIdx="2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63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184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02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373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362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074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164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104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33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6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01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85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40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7B5D4-B84C-4DB6-98A3-9B68F389DEF6}" type="datetimeFigureOut">
              <a:rPr lang="en-US" smtClean="0"/>
              <a:t>10/16/2017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DD48-C59F-4D54-9FF3-B389D69FF5C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442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578" y="138474"/>
            <a:ext cx="8810204" cy="398696"/>
          </a:xfrm>
          <a:ln w="28575">
            <a:solidFill>
              <a:srgbClr val="48637B"/>
            </a:solidFill>
          </a:ln>
        </p:spPr>
        <p:txBody>
          <a:bodyPr anchor="b">
            <a:noAutofit/>
          </a:bodyPr>
          <a:lstStyle/>
          <a:p>
            <a:r>
              <a:rPr lang="en-US" sz="1800" dirty="0">
                <a:solidFill>
                  <a:srgbClr val="48637B"/>
                </a:solidFill>
              </a:rPr>
              <a:t>Global Market Investment Returns</a:t>
            </a:r>
            <a:r>
              <a:rPr lang="en-US" sz="1800" baseline="30000" dirty="0">
                <a:solidFill>
                  <a:srgbClr val="48637B"/>
                </a:solidFill>
              </a:rPr>
              <a:t> </a:t>
            </a:r>
            <a:r>
              <a:rPr lang="en-US" sz="1800" dirty="0">
                <a:solidFill>
                  <a:srgbClr val="48637B"/>
                </a:solidFill>
              </a:rPr>
              <a:t>                                                                          August 31,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091" y="6304109"/>
            <a:ext cx="2590692" cy="439988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537769"/>
              </p:ext>
            </p:extLst>
          </p:nvPr>
        </p:nvGraphicFramePr>
        <p:xfrm>
          <a:off x="207036" y="649313"/>
          <a:ext cx="8775747" cy="2995002"/>
        </p:xfrm>
        <a:graphic>
          <a:graphicData uri="http://schemas.openxmlformats.org/drawingml/2006/table">
            <a:tbl>
              <a:tblPr/>
              <a:tblGrid>
                <a:gridCol w="226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5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86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786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86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86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869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95723"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August 2017</a:t>
                      </a:r>
                      <a:endParaRPr lang="en-US" sz="11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Year To Date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 Year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Three Years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Five Years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U.S. Large Cap Equities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S&amp;P 500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0.31%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11.93%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16.23%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9.54%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14.34%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U.S Mid Cap Equities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Russell Midcap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(0.78%)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8.73%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12.44%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7.32%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14.11%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U.S.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Small Cap Equities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Russell 2000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(1.27%)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4.42%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14.91%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7.67%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13.15%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Master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Limited Partnerships (MLP)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Alerian MLP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(4.94%)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(6.27%)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(2.59%)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(13.58%)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(0.31%)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International Developed Equities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MSCI EAFE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(0.04%)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17.05%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17.67%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2.83%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8.48%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Emerging Market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equities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MSCI Emerging Markets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28.29%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24.53%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2.38%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5.30%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U.S. Taxable</a:t>
                      </a:r>
                      <a:r>
                        <a:rPr lang="en-US" sz="11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Fixed Income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Barclay's U.S. Aggregate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0.90%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3.63%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0.49%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2.64%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2.19%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U.S. Tax-Exempt</a:t>
                      </a:r>
                      <a:r>
                        <a:rPr lang="en-US" sz="11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Fixed Income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Barclay’s Municipal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Aggregate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0.76%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5.20%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0.88%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3.40%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3.23%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High Yield Fixed Income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Barclay’s U.S.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Corporate High Yield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(0.04%)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6.05%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8.63%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4.77%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6.47%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Floating Rate Fixed Income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S&amp;P/LSTA Leveraged</a:t>
                      </a:r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Loan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(0.04%)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2.57%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5.80%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3.53%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4.24%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53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International Fixed Income</a:t>
                      </a:r>
                      <a:endParaRPr lang="en-US" sz="1100" b="1" i="0" u="none" strike="noStrike" baseline="30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Barclay's Global Aggregate Ex-U.S.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1.07%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10.13%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(0.17%)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(0.82%)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(0.09%)</a:t>
                      </a:r>
                    </a:p>
                  </a:txBody>
                  <a:tcPr marL="6036" marR="6036" marT="804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86264" y="3666541"/>
            <a:ext cx="90577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The traditionally quieter late-Summer period was interrupted by mounting U.S.-North Korean tensions and Hurricane Harvey in the Gulf. 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Global equity returns were mixed, but macroeconomic data was generally positive and growth reports came in stronger-than-expected.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U.S. equites were up slightly, but the events in Charlottesville sparked national controversy and increased political uncertainty.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The storm that battered Texas later in the month had the greatest impact on the MLP sector; the Alerian Index decreased 5%. 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Note that despite the sharply negative return, the primary MLPs in the Gulf have adequate insurance to cover structural damage.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International developed equities lost 0.4% due to the strong euro, while the ECB confirmed that conditions justified additional QE.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Emerging markets equites outperformed domestic equities due to the weak U.S. dollar and positive Chinese growth data; 6.9% GDP.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U.S. Treasuries yields briefly touched their 10-months lows amid fears over a North Korean missile launch. 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U.S. investment grade bond markets were up nearly 1% in August, providing consistent returns during a volatile month for equities.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U.S. high yield bond and U.S. leveraged loan markets experienced a seasonal slowdown with very little activity; both indexes were flat.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Global bonds gained 1% in August, again supported by positive economic data and weaker U.S. dollar.</a:t>
            </a:r>
          </a:p>
          <a:p>
            <a:pPr marL="169863" indent="-111125">
              <a:lnSpc>
                <a:spcPts val="1800"/>
              </a:lnSpc>
              <a:buFont typeface="Arial" panose="020B0604020202020204" pitchFamily="34" charset="0"/>
              <a:buChar char="•"/>
            </a:pPr>
            <a:r>
              <a:rPr lang="en-US" sz="1200" dirty="0"/>
              <a:t>EUR/USD = 1.189</a:t>
            </a:r>
          </a:p>
        </p:txBody>
      </p:sp>
    </p:spTree>
    <p:extLst>
      <p:ext uri="{BB962C8B-B14F-4D97-AF65-F5344CB8AC3E}">
        <p14:creationId xmlns:p14="http://schemas.microsoft.com/office/powerpoint/2010/main" val="1209559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73052</TotalTime>
  <Words>504</Words>
  <Application>Microsoft Office PowerPoint</Application>
  <PresentationFormat>Letter Paper (8.5x11 in)</PresentationFormat>
  <Paragraphs>95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jreed</dc:creator>
  <cp:lastModifiedBy>Katie Kearns</cp:lastModifiedBy>
  <cp:revision>742</cp:revision>
  <cp:lastPrinted>2017-05-05T12:21:59Z</cp:lastPrinted>
  <dcterms:created xsi:type="dcterms:W3CDTF">2013-11-18T15:58:49Z</dcterms:created>
  <dcterms:modified xsi:type="dcterms:W3CDTF">2017-10-16T19:02:51Z</dcterms:modified>
</cp:coreProperties>
</file>